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notesMasterIdLst>
    <p:notesMasterId r:id="rId33"/>
  </p:notesMasterIdLst>
  <p:sldIdLst>
    <p:sldId id="256" r:id="rId2"/>
    <p:sldId id="319" r:id="rId3"/>
    <p:sldId id="359" r:id="rId4"/>
    <p:sldId id="737" r:id="rId5"/>
    <p:sldId id="738" r:id="rId6"/>
    <p:sldId id="739" r:id="rId7"/>
    <p:sldId id="740" r:id="rId8"/>
    <p:sldId id="741" r:id="rId9"/>
    <p:sldId id="742" r:id="rId10"/>
    <p:sldId id="744" r:id="rId11"/>
    <p:sldId id="745" r:id="rId12"/>
    <p:sldId id="364" r:id="rId13"/>
    <p:sldId id="743" r:id="rId14"/>
    <p:sldId id="746" r:id="rId15"/>
    <p:sldId id="747" r:id="rId16"/>
    <p:sldId id="755" r:id="rId17"/>
    <p:sldId id="748" r:id="rId18"/>
    <p:sldId id="750" r:id="rId19"/>
    <p:sldId id="751" r:id="rId20"/>
    <p:sldId id="752" r:id="rId21"/>
    <p:sldId id="753" r:id="rId22"/>
    <p:sldId id="754" r:id="rId23"/>
    <p:sldId id="758" r:id="rId24"/>
    <p:sldId id="756" r:id="rId25"/>
    <p:sldId id="757" r:id="rId26"/>
    <p:sldId id="759" r:id="rId27"/>
    <p:sldId id="764" r:id="rId28"/>
    <p:sldId id="760" r:id="rId29"/>
    <p:sldId id="346" r:id="rId30"/>
    <p:sldId id="357" r:id="rId31"/>
    <p:sldId id="348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54" autoAdjust="0"/>
    <p:restoredTop sz="94706" autoAdjust="0"/>
  </p:normalViewPr>
  <p:slideViewPr>
    <p:cSldViewPr>
      <p:cViewPr varScale="1">
        <p:scale>
          <a:sx n="63" d="100"/>
          <a:sy n="63" d="100"/>
        </p:scale>
        <p:origin x="840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55086-4508-46F8-B8AF-02CCFAFF4248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D940C-3D17-4A1F-BD88-E903A58D7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292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D940C-3D17-4A1F-BD88-E903A58D79C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27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9D940C-3D17-4A1F-BD88-E903A58D79C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59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62261C21-AFE1-4982-9B88-5DBE5C41B38F}" type="datetimeFigureOut">
              <a:rPr lang="en-US" smtClean="0"/>
              <a:pPr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540EB44-58A0-4AB0-8437-B5CD93BECD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1800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13 -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AD51-BEED-4301-A1CE-0A83346A0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3068C-C79F-4317-8D0C-E5960B51D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  <a:r>
              <a:rPr lang="en-US" dirty="0"/>
              <a:t> object knows: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it's inside of</a:t>
            </a:r>
          </a:p>
          <a:p>
            <a:pPr lvl="1"/>
            <a:r>
              <a:rPr lang="en-US" dirty="0"/>
              <a:t>Its location in the world (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How long since it has eaten</a:t>
            </a:r>
          </a:p>
          <a:p>
            <a:pPr lvl="1"/>
            <a:r>
              <a:rPr lang="en-US" dirty="0"/>
              <a:t>How long since it has bred</a:t>
            </a:r>
          </a:p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  <a:r>
              <a:rPr lang="en-US" dirty="0"/>
              <a:t> object should be able to:</a:t>
            </a:r>
          </a:p>
          <a:p>
            <a:pPr lvl="1"/>
            <a:r>
              <a:rPr lang="en-US" dirty="0"/>
              <a:t>Return its location (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Set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it belongs to</a:t>
            </a:r>
          </a:p>
          <a:p>
            <a:pPr lvl="1"/>
            <a:r>
              <a:rPr lang="en-US" dirty="0"/>
              <a:t>Show up if it's been born</a:t>
            </a:r>
          </a:p>
          <a:p>
            <a:pPr lvl="1"/>
            <a:r>
              <a:rPr lang="en-US" dirty="0"/>
              <a:t>Hide if it's died</a:t>
            </a:r>
          </a:p>
          <a:p>
            <a:pPr lvl="1"/>
            <a:r>
              <a:rPr lang="en-US" dirty="0"/>
              <a:t>Change locations</a:t>
            </a:r>
          </a:p>
          <a:p>
            <a:pPr lvl="1"/>
            <a:r>
              <a:rPr lang="en-US" dirty="0"/>
              <a:t>Live for a time unit</a:t>
            </a:r>
          </a:p>
        </p:txBody>
      </p:sp>
    </p:spTree>
    <p:extLst>
      <p:ext uri="{BB962C8B-B14F-4D97-AF65-F5344CB8AC3E}">
        <p14:creationId xmlns:p14="http://schemas.microsoft.com/office/powerpoint/2010/main" val="332903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AD51-BEED-4301-A1CE-0A83346A0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3068C-C79F-4317-8D0C-E5960B51D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object knows:</a:t>
            </a:r>
          </a:p>
          <a:p>
            <a:pPr lvl="1"/>
            <a:r>
              <a:rPr lang="en-US" dirty="0"/>
              <a:t>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it's inside of</a:t>
            </a:r>
          </a:p>
          <a:p>
            <a:pPr lvl="1"/>
            <a:r>
              <a:rPr lang="en-US" dirty="0"/>
              <a:t>Its location in the world (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How long since it has bred</a:t>
            </a:r>
          </a:p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object should be able to:</a:t>
            </a:r>
          </a:p>
          <a:p>
            <a:pPr lvl="1"/>
            <a:r>
              <a:rPr lang="en-US" dirty="0"/>
              <a:t>Return its location (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Set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it belongs to</a:t>
            </a:r>
          </a:p>
          <a:p>
            <a:pPr lvl="1"/>
            <a:r>
              <a:rPr lang="en-US" dirty="0"/>
              <a:t>Show up if it's been born</a:t>
            </a:r>
          </a:p>
          <a:p>
            <a:pPr lvl="1"/>
            <a:r>
              <a:rPr lang="en-US" dirty="0"/>
              <a:t>Hide if it's died</a:t>
            </a:r>
          </a:p>
          <a:p>
            <a:pPr lvl="1"/>
            <a:r>
              <a:rPr lang="en-US" dirty="0"/>
              <a:t>Change locations</a:t>
            </a:r>
          </a:p>
          <a:p>
            <a:pPr lvl="1"/>
            <a:r>
              <a:rPr lang="en-US" dirty="0"/>
              <a:t>Live for a time unit</a:t>
            </a:r>
          </a:p>
        </p:txBody>
      </p:sp>
    </p:spTree>
    <p:extLst>
      <p:ext uri="{BB962C8B-B14F-4D97-AF65-F5344CB8AC3E}">
        <p14:creationId xmlns:p14="http://schemas.microsoft.com/office/powerpoint/2010/main" val="1490154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775192"/>
            <a:ext cx="8305800" cy="462560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The </a:t>
            </a:r>
            <a:r>
              <a:rPr lang="en-US" b="1" dirty="0"/>
              <a:t>Unified Modeling Language</a:t>
            </a:r>
            <a:r>
              <a:rPr lang="en-US" dirty="0"/>
              <a:t> (UML) is an international standard for making diagrams of software systems</a:t>
            </a:r>
          </a:p>
          <a:p>
            <a:r>
              <a:rPr lang="en-US" dirty="0"/>
              <a:t>One of the most commonly used diagrams is called a </a:t>
            </a:r>
            <a:r>
              <a:rPr lang="en-US" b="1" dirty="0"/>
              <a:t>class diagram</a:t>
            </a:r>
          </a:p>
          <a:p>
            <a:r>
              <a:rPr lang="en-US" dirty="0"/>
              <a:t>One standard for class diagrams has three sections:</a:t>
            </a:r>
          </a:p>
          <a:p>
            <a:pPr lvl="1"/>
            <a:r>
              <a:rPr lang="en-US" dirty="0"/>
              <a:t>Name</a:t>
            </a:r>
          </a:p>
          <a:p>
            <a:pPr lvl="1"/>
            <a:r>
              <a:rPr lang="en-US" dirty="0"/>
              <a:t>Instance variables</a:t>
            </a:r>
          </a:p>
          <a:p>
            <a:pPr lvl="1"/>
            <a:r>
              <a:rPr lang="en-US" dirty="0"/>
              <a:t>Methods</a:t>
            </a:r>
          </a:p>
          <a:p>
            <a:r>
              <a:rPr lang="en-US" dirty="0"/>
              <a:t>To the right is an example of what that looks like</a:t>
            </a:r>
          </a:p>
          <a:p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B238D87-017F-4FFE-ADFC-6026993D7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85347"/>
              </p:ext>
            </p:extLst>
          </p:nvPr>
        </p:nvGraphicFramePr>
        <p:xfrm>
          <a:off x="8915400" y="2478806"/>
          <a:ext cx="2895600" cy="1609190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3045583410"/>
                    </a:ext>
                  </a:extLst>
                </a:gridCol>
              </a:tblGrid>
              <a:tr h="49352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Class 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743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/>
                        <a:t>Instance variables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869910"/>
                  </a:ext>
                </a:extLst>
              </a:tr>
              <a:tr h="506067">
                <a:tc>
                  <a:txBody>
                    <a:bodyPr/>
                    <a:lstStyle/>
                    <a:p>
                      <a:r>
                        <a:rPr lang="en-US" dirty="0"/>
                        <a:t>Methods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290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8861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22608-F04B-4428-9CE0-100CB704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diagram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84320-F731-4A6E-A5CF-5C1E61402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6781800" cy="4625609"/>
          </a:xfrm>
        </p:spPr>
        <p:txBody>
          <a:bodyPr/>
          <a:lstStyle/>
          <a:p>
            <a:r>
              <a:rPr lang="en-US" dirty="0"/>
              <a:t>Here is a UML class diagram for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class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C46911-BA34-4888-8E10-FBC417B38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236136"/>
              </p:ext>
            </p:extLst>
          </p:nvPr>
        </p:nvGraphicFramePr>
        <p:xfrm>
          <a:off x="8458200" y="1676400"/>
          <a:ext cx="2895600" cy="479120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3045583410"/>
                    </a:ext>
                  </a:extLst>
                </a:gridCol>
              </a:tblGrid>
              <a:tr h="49352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World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743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maxX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maxY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thingList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grid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turtle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screen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869910"/>
                  </a:ext>
                </a:extLst>
              </a:tr>
              <a:tr h="506067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draw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getMaxX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getMaxY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addThing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deleteThing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moveThing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live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emptyLocation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lookAtLocation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290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9329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22608-F04B-4428-9CE0-100CB704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diagram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84320-F731-4A6E-A5CF-5C1E61402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6781800" cy="4625609"/>
          </a:xfrm>
        </p:spPr>
        <p:txBody>
          <a:bodyPr/>
          <a:lstStyle/>
          <a:p>
            <a:r>
              <a:rPr lang="en-US" dirty="0"/>
              <a:t>Here is a UML class diagram for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  <a:r>
              <a:rPr lang="en-US" dirty="0"/>
              <a:t> class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C46911-BA34-4888-8E10-FBC417B38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05911"/>
              </p:ext>
            </p:extLst>
          </p:nvPr>
        </p:nvGraphicFramePr>
        <p:xfrm>
          <a:off x="8458200" y="634237"/>
          <a:ext cx="2895600" cy="561416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3045583410"/>
                    </a:ext>
                  </a:extLst>
                </a:gridCol>
              </a:tblGrid>
              <a:tr h="49352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Bear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743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world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breedTick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starveTick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turtle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869910"/>
                  </a:ext>
                </a:extLst>
              </a:tr>
              <a:tr h="506067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setWorld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appear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hide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move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live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tryToBreed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tryToMove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tryToEat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290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8925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222608-F04B-4428-9CE0-100CB704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 diagram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784320-F731-4A6E-A5CF-5C1E61402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75192"/>
            <a:ext cx="6781800" cy="4625609"/>
          </a:xfrm>
        </p:spPr>
        <p:txBody>
          <a:bodyPr/>
          <a:lstStyle/>
          <a:p>
            <a:r>
              <a:rPr lang="en-US" dirty="0"/>
              <a:t>Here is a UML class diagram for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class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C46911-BA34-4888-8E10-FBC417B382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641199"/>
              </p:ext>
            </p:extLst>
          </p:nvPr>
        </p:nvGraphicFramePr>
        <p:xfrm>
          <a:off x="8458200" y="1676400"/>
          <a:ext cx="2895600" cy="4791203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3045583410"/>
                    </a:ext>
                  </a:extLst>
                </a:gridCol>
              </a:tblGrid>
              <a:tr h="493523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Fish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9274300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world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breedTick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turtle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869910"/>
                  </a:ext>
                </a:extLst>
              </a:tr>
              <a:tr h="506067"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getY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setX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setY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setWorld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appear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hide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move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live</a:t>
                      </a:r>
                    </a:p>
                    <a:p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tryToMove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12905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84508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6F41A-B8E7-41FD-8936-488D2CB0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Class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D181A6-4628-40EC-9D74-E64BF0A14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80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783E-EA88-4BA9-BB6A-FE195FDF2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BD4FA-4B90-474F-83DE-8F9BE9C3D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Create a constructor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Initialize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maxX</a:t>
            </a:r>
            <a:r>
              <a:rPr lang="en-US" dirty="0"/>
              <a:t>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maxY</a:t>
            </a:r>
            <a:r>
              <a:rPr lang="en-US" dirty="0"/>
              <a:t> instance variables</a:t>
            </a:r>
          </a:p>
          <a:p>
            <a:pPr lvl="1"/>
            <a:r>
              <a:rPr lang="en-US" dirty="0"/>
              <a:t>Make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thingList</a:t>
            </a:r>
            <a:r>
              <a:rPr lang="en-US" dirty="0"/>
              <a:t> an empty list</a:t>
            </a:r>
          </a:p>
          <a:p>
            <a:pPr lvl="1"/>
            <a:r>
              <a:rPr lang="en-US" dirty="0"/>
              <a:t>Make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dirty="0"/>
              <a:t> a 2D list (a list of lists) containing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maxY</a:t>
            </a:r>
            <a:r>
              <a:rPr lang="en-US" dirty="0"/>
              <a:t> rows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maxX</a:t>
            </a:r>
            <a:r>
              <a:rPr lang="en-US" dirty="0"/>
              <a:t> columns, all of which should contain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dirty="0"/>
              <a:t>Create a turtle</a:t>
            </a:r>
          </a:p>
          <a:p>
            <a:pPr lvl="1"/>
            <a:r>
              <a:rPr lang="en-US" dirty="0"/>
              <a:t>Create a screen</a:t>
            </a:r>
          </a:p>
          <a:p>
            <a:pPr lvl="1"/>
            <a:r>
              <a:rPr lang="en-US" dirty="0"/>
              <a:t>Set the screen's world coordinates to match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maxX</a:t>
            </a:r>
            <a:r>
              <a:rPr lang="en-US" dirty="0"/>
              <a:t> and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maxY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Hide the turtle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90543E-FCF6-431E-A7F6-5B8359242D18}"/>
              </a:ext>
            </a:extLst>
          </p:cNvPr>
          <p:cNvSpPr txBox="1">
            <a:spLocks/>
          </p:cNvSpPr>
          <p:nvPr/>
        </p:nvSpPr>
        <p:spPr>
          <a:xfrm>
            <a:off x="609600" y="22860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101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856B-FECC-4C6D-80D4-E5627285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Accessors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5FD1-4C0A-44BD-8B29-AA2C9E078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following accessors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795C5E-450C-4C50-80B6-145FFB8C201E}"/>
              </a:ext>
            </a:extLst>
          </p:cNvPr>
          <p:cNvSpPr txBox="1">
            <a:spLocks/>
          </p:cNvSpPr>
          <p:nvPr/>
        </p:nvSpPr>
        <p:spPr>
          <a:xfrm>
            <a:off x="609600" y="24384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39860D-5E75-4A2B-BFCF-E82FE2740C2B}"/>
              </a:ext>
            </a:extLst>
          </p:cNvPr>
          <p:cNvSpPr txBox="1">
            <a:spLocks/>
          </p:cNvSpPr>
          <p:nvPr/>
        </p:nvSpPr>
        <p:spPr>
          <a:xfrm>
            <a:off x="609600" y="34290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752B376-83EA-42CF-8CC9-57FF6BF1096A}"/>
              </a:ext>
            </a:extLst>
          </p:cNvPr>
          <p:cNvSpPr txBox="1">
            <a:spLocks/>
          </p:cNvSpPr>
          <p:nvPr/>
        </p:nvSpPr>
        <p:spPr>
          <a:xfrm>
            <a:off x="609600" y="4384040"/>
            <a:ext cx="10972800" cy="9499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lnSpcReduction="1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emptyLocation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x, y): </a:t>
            </a:r>
          </a:p>
          <a:p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True if grid at y, x is empty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27C4888-13F5-4F95-B251-CA4294C4C03C}"/>
              </a:ext>
            </a:extLst>
          </p:cNvPr>
          <p:cNvSpPr txBox="1">
            <a:spLocks/>
          </p:cNvSpPr>
          <p:nvPr/>
        </p:nvSpPr>
        <p:spPr>
          <a:xfrm>
            <a:off x="609600" y="5450840"/>
            <a:ext cx="10972800" cy="9499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lnSpcReduction="1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lookAtLocation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x, y): </a:t>
            </a:r>
          </a:p>
          <a:p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Returns contents of grid at y, x</a:t>
            </a:r>
          </a:p>
        </p:txBody>
      </p:sp>
    </p:spTree>
    <p:extLst>
      <p:ext uri="{BB962C8B-B14F-4D97-AF65-F5344CB8AC3E}">
        <p14:creationId xmlns:p14="http://schemas.microsoft.com/office/powerpoint/2010/main" val="286651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84BC-F8A1-42A0-B9A2-3E92A0F1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76898-E4ED-4639-BF31-F60DBCEE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Write a method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Set the x and y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to the appropriate values</a:t>
            </a:r>
          </a:p>
          <a:p>
            <a:pPr lvl="1"/>
            <a:r>
              <a:rPr lang="en-US" dirty="0"/>
              <a:t>Put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into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dirty="0"/>
              <a:t> at the appropriate location</a:t>
            </a:r>
          </a:p>
          <a:p>
            <a:pPr lvl="1"/>
            <a:r>
              <a:rPr lang="en-US" dirty="0"/>
              <a:t>Set the world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to the appropriate value</a:t>
            </a:r>
          </a:p>
          <a:p>
            <a:pPr lvl="1"/>
            <a:r>
              <a:rPr lang="en-US" dirty="0"/>
              <a:t>Add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to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thingList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Tell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to appear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B1282C-CCC7-4F9F-B2CA-3149CC72C2CA}"/>
              </a:ext>
            </a:extLst>
          </p:cNvPr>
          <p:cNvSpPr txBox="1">
            <a:spLocks/>
          </p:cNvSpPr>
          <p:nvPr/>
        </p:nvSpPr>
        <p:spPr>
          <a:xfrm>
            <a:off x="609600" y="24384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addThing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thing, x, y):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37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Work time for Assignment 8</a:t>
            </a:r>
          </a:p>
          <a:p>
            <a:r>
              <a:rPr lang="en-US" dirty="0"/>
              <a:t>Before that:</a:t>
            </a:r>
          </a:p>
          <a:p>
            <a:pPr lvl="1"/>
            <a:r>
              <a:rPr lang="en-US" dirty="0"/>
              <a:t>More class examples</a:t>
            </a:r>
          </a:p>
          <a:p>
            <a:pPr lvl="1"/>
            <a:r>
              <a:rPr lang="en-US" dirty="0"/>
              <a:t>Solar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84BC-F8A1-42A0-B9A2-3E92A0F1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deleteThing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76898-E4ED-4639-BF31-F60DBCEE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Hide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</a:p>
          <a:p>
            <a:pPr lvl="1"/>
            <a:r>
              <a:rPr lang="en-US" dirty="0"/>
              <a:t>Set the location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in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dirty="0"/>
              <a:t>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dirty="0"/>
              <a:t>Remove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thing</a:t>
            </a:r>
            <a:r>
              <a:rPr lang="en-US" dirty="0"/>
              <a:t> from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thingList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B1282C-CCC7-4F9F-B2CA-3149CC72C2CA}"/>
              </a:ext>
            </a:extLst>
          </p:cNvPr>
          <p:cNvSpPr txBox="1">
            <a:spLocks/>
          </p:cNvSpPr>
          <p:nvPr/>
        </p:nvSpPr>
        <p:spPr>
          <a:xfrm>
            <a:off x="609600" y="25908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deleteThing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thing):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25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84BC-F8A1-42A0-B9A2-3E92A0F1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moveThing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76898-E4ED-4639-BF31-F60DBCEE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Set the new location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dirty="0"/>
              <a:t> to whatever is in the old location</a:t>
            </a:r>
          </a:p>
          <a:p>
            <a:pPr lvl="1"/>
            <a:r>
              <a:rPr lang="en-US" dirty="0"/>
              <a:t>Set the old location in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grid</a:t>
            </a:r>
            <a:r>
              <a:rPr lang="en-US" dirty="0"/>
              <a:t>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B1282C-CCC7-4F9F-B2CA-3149CC72C2CA}"/>
              </a:ext>
            </a:extLst>
          </p:cNvPr>
          <p:cNvSpPr txBox="1">
            <a:spLocks/>
          </p:cNvSpPr>
          <p:nvPr/>
        </p:nvSpPr>
        <p:spPr>
          <a:xfrm>
            <a:off x="609600" y="25146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moveThing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oldY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996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84BC-F8A1-42A0-B9A2-3E92A0F1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live()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76898-E4ED-4639-BF31-F60DBCEE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Check to see if there's anything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thingList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If there is, pick a random one</a:t>
            </a:r>
          </a:p>
          <a:p>
            <a:pPr lvl="1"/>
            <a:r>
              <a:rPr lang="en-US" dirty="0"/>
              <a:t>Tell that thing to live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B1282C-CCC7-4F9F-B2CA-3149CC72C2CA}"/>
              </a:ext>
            </a:extLst>
          </p:cNvPr>
          <p:cNvSpPr txBox="1">
            <a:spLocks/>
          </p:cNvSpPr>
          <p:nvPr/>
        </p:nvSpPr>
        <p:spPr>
          <a:xfrm>
            <a:off x="609600" y="25146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life(self):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946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F6DD-B663-4766-A4CD-91E88AA47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draw()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E7F50C-A410-459C-99B8-238AF5611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46592"/>
            <a:ext cx="10972800" cy="51080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To save time, here's code to draw the grid: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6D52CA4-93EF-4E15-AC44-1D44B8262D62}"/>
              </a:ext>
            </a:extLst>
          </p:cNvPr>
          <p:cNvSpPr txBox="1">
            <a:spLocks/>
          </p:cNvSpPr>
          <p:nvPr/>
        </p:nvSpPr>
        <p:spPr>
          <a:xfrm>
            <a:off x="609600" y="2057400"/>
            <a:ext cx="10972800" cy="4645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47500" lnSpcReduction="200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draw(self):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self.screen.tracer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(0)</a:t>
            </a:r>
          </a:p>
          <a:p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# draw bounding box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draw horizontal lines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y </a:t>
            </a: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- 1):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self.turtle.backward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self.turtle.right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self.turtle.right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draw vertical lines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x </a:t>
            </a:r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range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- 2):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self.turtle.backward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self.maxY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- 1)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self.turtle.left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self.turtle.forward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self.turtle.right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(90)</a:t>
            </a:r>
          </a:p>
          <a:p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self.screen.tracer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(1)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46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C6F41A-B8E7-41FD-8936-488D2CB0D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Class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D181A6-4628-40EC-9D74-E64BF0A14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454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0783E-EA88-4BA9-BB6A-FE195FDF2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BD4FA-4B90-474F-83DE-8F9BE9C3D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Create a constructor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Create a turtle</a:t>
            </a:r>
          </a:p>
          <a:p>
            <a:pPr lvl="1"/>
            <a:r>
              <a:rPr lang="en-US" dirty="0"/>
              <a:t>Put the turtle's tail up</a:t>
            </a:r>
          </a:p>
          <a:p>
            <a:pPr lvl="1"/>
            <a:r>
              <a:rPr lang="en-US" dirty="0"/>
              <a:t>Hide the turtle</a:t>
            </a:r>
          </a:p>
          <a:p>
            <a:pPr lvl="1"/>
            <a:r>
              <a:rPr lang="en-US" dirty="0"/>
              <a:t>Set the turtle's shape to a triangle (since we don't have cool bear and fish pictures like the book does)</a:t>
            </a:r>
          </a:p>
          <a:p>
            <a:pPr lvl="1"/>
            <a:r>
              <a:rPr lang="en-US" dirty="0"/>
              <a:t>Set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/>
              <a:t> to 0</a:t>
            </a:r>
          </a:p>
          <a:p>
            <a:pPr lvl="1"/>
            <a:r>
              <a:rPr lang="en-US" dirty="0"/>
              <a:t>Set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None</a:t>
            </a:r>
          </a:p>
          <a:p>
            <a:pPr lvl="1"/>
            <a:r>
              <a:rPr lang="en-US" dirty="0"/>
              <a:t>Set 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breedTick</a:t>
            </a:r>
            <a:r>
              <a:rPr lang="en-US" dirty="0"/>
              <a:t> to 0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590543E-FCF6-431E-A7F6-5B8359242D18}"/>
              </a:ext>
            </a:extLst>
          </p:cNvPr>
          <p:cNvSpPr txBox="1">
            <a:spLocks/>
          </p:cNvSpPr>
          <p:nvPr/>
        </p:nvSpPr>
        <p:spPr>
          <a:xfrm>
            <a:off x="609600" y="22860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__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938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856B-FECC-4C6D-80D4-E5627285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Accessors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5FD1-4C0A-44BD-8B29-AA2C9E078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following accessors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795C5E-450C-4C50-80B6-145FFB8C201E}"/>
              </a:ext>
            </a:extLst>
          </p:cNvPr>
          <p:cNvSpPr txBox="1">
            <a:spLocks/>
          </p:cNvSpPr>
          <p:nvPr/>
        </p:nvSpPr>
        <p:spPr>
          <a:xfrm>
            <a:off x="609600" y="24384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39860D-5E75-4A2B-BFCF-E82FE2740C2B}"/>
              </a:ext>
            </a:extLst>
          </p:cNvPr>
          <p:cNvSpPr txBox="1">
            <a:spLocks/>
          </p:cNvSpPr>
          <p:nvPr/>
        </p:nvSpPr>
        <p:spPr>
          <a:xfrm>
            <a:off x="609600" y="34290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9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0856B-FECC-4C6D-80D4-E5627285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Mutators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D5FD1-4C0A-44BD-8B29-AA2C9E078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the following mutators for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F795C5E-450C-4C50-80B6-145FFB8C201E}"/>
              </a:ext>
            </a:extLst>
          </p:cNvPr>
          <p:cNvSpPr txBox="1">
            <a:spLocks/>
          </p:cNvSpPr>
          <p:nvPr/>
        </p:nvSpPr>
        <p:spPr>
          <a:xfrm>
            <a:off x="609600" y="2438400"/>
            <a:ext cx="109728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x):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639860D-5E75-4A2B-BFCF-E82FE2740C2B}"/>
              </a:ext>
            </a:extLst>
          </p:cNvPr>
          <p:cNvSpPr txBox="1">
            <a:spLocks/>
          </p:cNvSpPr>
          <p:nvPr/>
        </p:nvSpPr>
        <p:spPr>
          <a:xfrm>
            <a:off x="609600" y="3276600"/>
            <a:ext cx="109728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y):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5D52573-8CA7-4A86-99FF-9B711DC60401}"/>
              </a:ext>
            </a:extLst>
          </p:cNvPr>
          <p:cNvSpPr txBox="1">
            <a:spLocks/>
          </p:cNvSpPr>
          <p:nvPr/>
        </p:nvSpPr>
        <p:spPr>
          <a:xfrm>
            <a:off x="609600" y="4114800"/>
            <a:ext cx="109728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setWorld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(self, world):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05DCDB2-72CB-442D-9FF6-E9733EE24CD0}"/>
              </a:ext>
            </a:extLst>
          </p:cNvPr>
          <p:cNvSpPr txBox="1">
            <a:spLocks/>
          </p:cNvSpPr>
          <p:nvPr/>
        </p:nvSpPr>
        <p:spPr>
          <a:xfrm>
            <a:off x="609600" y="4953000"/>
            <a:ext cx="109728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 fontScale="92500"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appear(self): </a:t>
            </a:r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move turtle to x and y and show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3CB8161-89E7-4C41-A71D-405BB79625CB}"/>
              </a:ext>
            </a:extLst>
          </p:cNvPr>
          <p:cNvSpPr txBox="1">
            <a:spLocks/>
          </p:cNvSpPr>
          <p:nvPr/>
        </p:nvSpPr>
        <p:spPr>
          <a:xfrm>
            <a:off x="609600" y="5791200"/>
            <a:ext cx="10972800" cy="76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hide(self): </a:t>
            </a:r>
            <a:r>
              <a:rPr lang="en-US" sz="28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hide turtle</a:t>
            </a:r>
          </a:p>
        </p:txBody>
      </p:sp>
    </p:spTree>
    <p:extLst>
      <p:ext uri="{BB962C8B-B14F-4D97-AF65-F5344CB8AC3E}">
        <p14:creationId xmlns:p14="http://schemas.microsoft.com/office/powerpoint/2010/main" val="141640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284BC-F8A1-42A0-B9A2-3E92A0F14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move()</a:t>
            </a:r>
            <a:r>
              <a:rPr lang="en-US" dirty="0"/>
              <a:t> method for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E76898-E4ED-4639-BF31-F60DBCEED5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a method with the following header: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It should:</a:t>
            </a:r>
          </a:p>
          <a:p>
            <a:pPr lvl="1"/>
            <a:r>
              <a:rPr lang="en-US" dirty="0"/>
              <a:t>Tell world to move a thing from the current x and y to the new ones</a:t>
            </a:r>
          </a:p>
          <a:p>
            <a:pPr lvl="1"/>
            <a:r>
              <a:rPr lang="en-US" dirty="0"/>
              <a:t>Set the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/>
              <a:t> values to the new ones</a:t>
            </a:r>
          </a:p>
          <a:p>
            <a:pPr lvl="1"/>
            <a:r>
              <a:rPr lang="en-US" dirty="0"/>
              <a:t>Move the turtle the new location as well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0B1282C-CCC7-4F9F-B2CA-3149CC72C2CA}"/>
              </a:ext>
            </a:extLst>
          </p:cNvPr>
          <p:cNvSpPr txBox="1">
            <a:spLocks/>
          </p:cNvSpPr>
          <p:nvPr/>
        </p:nvSpPr>
        <p:spPr>
          <a:xfrm>
            <a:off x="609600" y="2438400"/>
            <a:ext cx="10972800" cy="838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54864" tIns="91440" rtlCol="0" anchor="ctr">
            <a:normAutofit/>
          </a:bodyPr>
          <a:lstStyle/>
          <a:p>
            <a:r>
              <a:rPr lang="en-US" sz="2800" b="1" dirty="0">
                <a:solidFill>
                  <a:schemeClr val="accent6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move(self,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newX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newY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  <a:endParaRPr lang="en-US" sz="2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28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  <a:r>
              <a:rPr lang="en-US" dirty="0"/>
              <a:t> class</a:t>
            </a:r>
          </a:p>
          <a:p>
            <a:r>
              <a:rPr lang="en-US" dirty="0"/>
              <a:t>Adding behaviors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Fish</a:t>
            </a:r>
            <a:r>
              <a:rPr lang="en-US" dirty="0"/>
              <a:t> and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Bear</a:t>
            </a:r>
            <a:r>
              <a:rPr lang="en-US" dirty="0"/>
              <a:t> objects</a:t>
            </a:r>
          </a:p>
          <a:p>
            <a:r>
              <a:rPr lang="en-US" dirty="0"/>
              <a:t>The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function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on Assignment 9</a:t>
            </a:r>
          </a:p>
          <a:p>
            <a:pPr lvl="1"/>
            <a:r>
              <a:rPr lang="en-US" b="1" dirty="0"/>
              <a:t>Due Friday</a:t>
            </a:r>
          </a:p>
          <a:p>
            <a:r>
              <a:rPr lang="en-US" dirty="0"/>
              <a:t>Keep reading Chapter 11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48D9D-89DD-484B-A297-5A54B45F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9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2B76FD-1220-4E99-9053-D0B578F36B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6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619E6-B9C4-43BA-86B6-B060A452AE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1FBFB-FD0B-4A5C-996F-33346CEF6E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2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AA7B874-D3E8-436F-9E1A-3085664D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simulations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1445F2-3A9E-420D-87F1-2705A03FB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example we did of the solar system was a simulation</a:t>
            </a:r>
          </a:p>
          <a:p>
            <a:pPr lvl="1"/>
            <a:r>
              <a:rPr lang="en-US" dirty="0"/>
              <a:t>Using (totally unrealistic) physics</a:t>
            </a:r>
          </a:p>
          <a:p>
            <a:r>
              <a:rPr lang="en-US" dirty="0"/>
              <a:t>Those kinds of simulations can be useful for scientists trying to model behavior</a:t>
            </a:r>
          </a:p>
          <a:p>
            <a:r>
              <a:rPr lang="en-US" dirty="0"/>
              <a:t>Real simulations are much more complex</a:t>
            </a:r>
          </a:p>
          <a:p>
            <a:pPr lvl="1"/>
            <a:r>
              <a:rPr lang="en-US" dirty="0"/>
              <a:t>Important example: weather forecasting</a:t>
            </a:r>
          </a:p>
          <a:p>
            <a:r>
              <a:rPr lang="en-US" dirty="0"/>
              <a:t>These kinds of simulations are </a:t>
            </a:r>
            <a:r>
              <a:rPr lang="en-US" b="1" dirty="0"/>
              <a:t>continuous simulations</a:t>
            </a:r>
            <a:r>
              <a:rPr lang="en-US" dirty="0"/>
              <a:t> because they show the system evolving continuously as time goes on</a:t>
            </a:r>
          </a:p>
        </p:txBody>
      </p:sp>
    </p:spTree>
    <p:extLst>
      <p:ext uri="{BB962C8B-B14F-4D97-AF65-F5344CB8AC3E}">
        <p14:creationId xmlns:p14="http://schemas.microsoft.com/office/powerpoint/2010/main" val="73516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127A5-9098-46E6-B04B-F1CDFD563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Discrete event simulations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C9E6E-F896-48EE-9DAB-DFFE7144C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Discrete event simulations are another kind of simulation</a:t>
            </a:r>
          </a:p>
          <a:p>
            <a:r>
              <a:rPr lang="en-US" dirty="0"/>
              <a:t>In these, events happen at particular times</a:t>
            </a:r>
          </a:p>
          <a:p>
            <a:r>
              <a:rPr lang="en-US" dirty="0"/>
              <a:t>Then, the system progresses onward after each time step, based on what happened</a:t>
            </a:r>
          </a:p>
          <a:p>
            <a:r>
              <a:rPr lang="en-US" dirty="0"/>
              <a:t>The elements of the system that can act are sometimes called </a:t>
            </a:r>
            <a:r>
              <a:rPr lang="en-US" b="1" dirty="0"/>
              <a:t>agents</a:t>
            </a:r>
          </a:p>
          <a:p>
            <a:r>
              <a:rPr lang="en-US" dirty="0"/>
              <a:t>Discrete event simulations are good for modeling situations like agents shopping, standing in line, visiting the BMV, etc.</a:t>
            </a:r>
          </a:p>
          <a:p>
            <a:r>
              <a:rPr lang="en-US" dirty="0"/>
              <a:t>Another possibility is modeling an ecosystem</a:t>
            </a:r>
          </a:p>
        </p:txBody>
      </p:sp>
    </p:spTree>
    <p:extLst>
      <p:ext uri="{BB962C8B-B14F-4D97-AF65-F5344CB8AC3E}">
        <p14:creationId xmlns:p14="http://schemas.microsoft.com/office/powerpoint/2010/main" val="827982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8E6F3-67C5-492F-B502-9942FEED6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1640D-CAF4-412B-A72F-4ABEA2C4C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ecosystem simulation will contain fish and bears</a:t>
            </a:r>
          </a:p>
          <a:p>
            <a:r>
              <a:rPr lang="en-US" dirty="0"/>
              <a:t>They will exist on a grid</a:t>
            </a:r>
          </a:p>
          <a:p>
            <a:r>
              <a:rPr lang="en-US" dirty="0"/>
              <a:t>Only one creature can exist at any location on the grid</a:t>
            </a:r>
          </a:p>
          <a:p>
            <a:r>
              <a:rPr lang="en-US" dirty="0"/>
              <a:t>Each turn, one creature is randomly selected to come alive and do actions</a:t>
            </a:r>
          </a:p>
          <a:p>
            <a:r>
              <a:rPr lang="en-US" dirty="0"/>
              <a:t>Fish can breed, move, and die</a:t>
            </a:r>
          </a:p>
          <a:p>
            <a:r>
              <a:rPr lang="en-US" dirty="0"/>
              <a:t>Bears can breed, move, eat, and die</a:t>
            </a:r>
          </a:p>
          <a:p>
            <a:r>
              <a:rPr lang="en-US" dirty="0"/>
              <a:t>To model this simulation, we will create objects for the world, for fish, and for bears</a:t>
            </a:r>
          </a:p>
        </p:txBody>
      </p:sp>
    </p:spTree>
    <p:extLst>
      <p:ext uri="{BB962C8B-B14F-4D97-AF65-F5344CB8AC3E}">
        <p14:creationId xmlns:p14="http://schemas.microsoft.com/office/powerpoint/2010/main" val="245513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AAD51-BEED-4301-A1CE-0A83346A0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93068C-C79F-4317-8D0C-E5960B51D1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object knows:</a:t>
            </a:r>
          </a:p>
          <a:p>
            <a:pPr lvl="1"/>
            <a:r>
              <a:rPr lang="en-US" dirty="0"/>
              <a:t>Its maximum x and y dimensions</a:t>
            </a:r>
          </a:p>
          <a:p>
            <a:pPr lvl="1"/>
            <a:r>
              <a:rPr lang="en-US" dirty="0"/>
              <a:t>All the lifeforms present inside it</a:t>
            </a:r>
          </a:p>
          <a:p>
            <a:pPr lvl="1"/>
            <a:r>
              <a:rPr lang="en-US" dirty="0"/>
              <a:t>A grid with the locations of each lifeform</a:t>
            </a:r>
          </a:p>
          <a:p>
            <a:r>
              <a:rPr lang="en-US" dirty="0"/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World</a:t>
            </a:r>
            <a:r>
              <a:rPr lang="en-US" dirty="0"/>
              <a:t> object should be able to:</a:t>
            </a:r>
          </a:p>
          <a:p>
            <a:pPr lvl="1"/>
            <a:r>
              <a:rPr lang="en-US" dirty="0"/>
              <a:t>Return its dimensions</a:t>
            </a:r>
          </a:p>
          <a:p>
            <a:pPr lvl="1"/>
            <a:r>
              <a:rPr lang="en-US" dirty="0"/>
              <a:t>Add a lifeform to a specific location</a:t>
            </a:r>
          </a:p>
          <a:p>
            <a:pPr lvl="1"/>
            <a:r>
              <a:rPr lang="en-US" dirty="0"/>
              <a:t>Delete a lifeform</a:t>
            </a:r>
          </a:p>
          <a:p>
            <a:pPr lvl="1"/>
            <a:r>
              <a:rPr lang="en-US" dirty="0"/>
              <a:t>Move a lifeform to a new location</a:t>
            </a:r>
          </a:p>
          <a:p>
            <a:pPr lvl="1"/>
            <a:r>
              <a:rPr lang="en-US" dirty="0"/>
              <a:t>See if a location is empty</a:t>
            </a:r>
          </a:p>
          <a:p>
            <a:pPr lvl="1"/>
            <a:r>
              <a:rPr lang="en-US" dirty="0"/>
              <a:t>Return a lifeform at a specific location</a:t>
            </a:r>
          </a:p>
          <a:p>
            <a:pPr lvl="1"/>
            <a:r>
              <a:rPr lang="en-US" dirty="0"/>
              <a:t>Allow a lifeform to live for one time unit</a:t>
            </a:r>
          </a:p>
          <a:p>
            <a:pPr lvl="1"/>
            <a:r>
              <a:rPr lang="en-US" dirty="0"/>
              <a:t>Draw itself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7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4926</TotalTime>
  <Words>1474</Words>
  <Application>Microsoft Office PowerPoint</Application>
  <PresentationFormat>Widescreen</PresentationFormat>
  <Paragraphs>283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9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1800</vt:lpstr>
      <vt:lpstr>Last time</vt:lpstr>
      <vt:lpstr>Questions?</vt:lpstr>
      <vt:lpstr>Assignment 9</vt:lpstr>
      <vt:lpstr>Simulation</vt:lpstr>
      <vt:lpstr>Continuous simulations</vt:lpstr>
      <vt:lpstr>Discrete event simulations</vt:lpstr>
      <vt:lpstr>Ecosystem</vt:lpstr>
      <vt:lpstr>World</vt:lpstr>
      <vt:lpstr>Bear</vt:lpstr>
      <vt:lpstr>Fish</vt:lpstr>
      <vt:lpstr>UML</vt:lpstr>
      <vt:lpstr>Class diagram for World</vt:lpstr>
      <vt:lpstr>Class diagram for Bear</vt:lpstr>
      <vt:lpstr>Class diagram for Fish</vt:lpstr>
      <vt:lpstr>World Class</vt:lpstr>
      <vt:lpstr>Implementing World</vt:lpstr>
      <vt:lpstr>Accessors for World</vt:lpstr>
      <vt:lpstr>addThing() method for World</vt:lpstr>
      <vt:lpstr>deleteThing() method for World</vt:lpstr>
      <vt:lpstr>moveThing() method for World</vt:lpstr>
      <vt:lpstr>live() method for World</vt:lpstr>
      <vt:lpstr>draw() method for World</vt:lpstr>
      <vt:lpstr>Fish Class</vt:lpstr>
      <vt:lpstr>Implementing Fish</vt:lpstr>
      <vt:lpstr>Accessors for Fish</vt:lpstr>
      <vt:lpstr>Mutators for Fish</vt:lpstr>
      <vt:lpstr>move() method for Fish</vt:lpstr>
      <vt:lpstr>Upcoming</vt:lpstr>
      <vt:lpstr>Next time…</vt:lpstr>
      <vt:lpstr>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177</dc:title>
  <dc:creator>Barry Wittman</dc:creator>
  <cp:lastModifiedBy>Wittman, Barry</cp:lastModifiedBy>
  <cp:revision>589</cp:revision>
  <dcterms:created xsi:type="dcterms:W3CDTF">2009-01-11T21:03:04Z</dcterms:created>
  <dcterms:modified xsi:type="dcterms:W3CDTF">2023-11-13T20:58:17Z</dcterms:modified>
</cp:coreProperties>
</file>